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1"/>
  </p:notesMasterIdLst>
  <p:sldIdLst>
    <p:sldId id="256" r:id="rId2"/>
    <p:sldId id="292" r:id="rId3"/>
    <p:sldId id="293" r:id="rId4"/>
    <p:sldId id="294" r:id="rId5"/>
    <p:sldId id="297" r:id="rId6"/>
    <p:sldId id="298" r:id="rId7"/>
    <p:sldId id="295" r:id="rId8"/>
    <p:sldId id="296" r:id="rId9"/>
    <p:sldId id="299" r:id="rId10"/>
  </p:sldIdLst>
  <p:sldSz cx="9144000" cy="5143500" type="screen16x9"/>
  <p:notesSz cx="6858000" cy="9144000"/>
  <p:embeddedFontLst>
    <p:embeddedFont>
      <p:font typeface="Public Sans" panose="020B0604020202020204" charset="0"/>
      <p:regular r:id="rId12"/>
      <p:bold r:id="rId13"/>
      <p:italic r:id="rId14"/>
      <p:boldItalic r:id="rId15"/>
    </p:embeddedFont>
    <p:embeddedFont>
      <p:font typeface="Public Sans Thin" panose="020B0604020202020204" charset="0"/>
      <p:regular r:id="rId16"/>
      <p:bold r:id="rId17"/>
      <p:italic r:id="rId18"/>
      <p:boldItalic r:id="rId19"/>
    </p:embeddedFont>
    <p:embeddedFont>
      <p:font typeface="Segoe UI" panose="020B0502040204020203"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73" d="100"/>
          <a:sy n="73" d="100"/>
        </p:scale>
        <p:origin x="1008"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477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2967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538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ridb.recreation.gov/standard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FF0000"/>
                </a:solidFill>
                <a:latin typeface="Arial" panose="020B0604020202020204" pitchFamily="34" charset="0"/>
                <a:cs typeface="Arial" panose="020B0604020202020204" pitchFamily="34" charset="0"/>
              </a:rPr>
              <a:t>Recreation One Stop/</a:t>
            </a:r>
            <a:r>
              <a:rPr lang="en-US" sz="4000" b="0" dirty="0">
                <a:solidFill>
                  <a:srgbClr val="E42628"/>
                </a:solidFill>
                <a:latin typeface="Arial" panose="020B0604020202020204" pitchFamily="34" charset="0"/>
                <a:cs typeface="Arial" panose="020B0604020202020204" pitchFamily="34" charset="0"/>
              </a:rPr>
              <a:t>Recreation.gov</a:t>
            </a:r>
            <a:br>
              <a:rPr lang="en-US" sz="4000" b="0" dirty="0">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US Department of Agriculture</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a:buSzPct val="75000"/>
            </a:pPr>
            <a:r>
              <a:rPr lang="en-US" sz="1100" dirty="0">
                <a:solidFill>
                  <a:schemeClr val="bg2"/>
                </a:solidFill>
                <a:latin typeface="Segoe UI" panose="020B0502040204020203" pitchFamily="34" charset="0"/>
                <a:cs typeface="Segoe UI" panose="020B0502040204020203" pitchFamily="34" charset="0"/>
              </a:rPr>
              <a:t>A recommendation engine helped people find nearby alternative locations; especially helpful when many locations are experiencing record visitation and popular sites are completely booked.  </a:t>
            </a:r>
          </a:p>
          <a:p>
            <a:pPr>
              <a:buSzPct val="75000"/>
            </a:pPr>
            <a:r>
              <a:rPr lang="en-US" sz="1100" dirty="0">
                <a:solidFill>
                  <a:schemeClr val="bg2"/>
                </a:solidFill>
                <a:latin typeface="Segoe UI" panose="020B0502040204020203" pitchFamily="34" charset="0"/>
                <a:cs typeface="Segoe UI" panose="020B0502040204020203" pitchFamily="34" charset="0"/>
              </a:rPr>
              <a:t>Modified the camping facility page and introduced a dynamic booking window infographic to help customers understand when campsites will be ready to reserve. Contact Center agents indicate reduced confusion among visitors when presented with this tool.</a:t>
            </a:r>
          </a:p>
          <a:p>
            <a:pPr>
              <a:buSzPct val="75000"/>
            </a:pPr>
            <a:r>
              <a:rPr lang="en-US" sz="1100" dirty="0">
                <a:solidFill>
                  <a:schemeClr val="bg2"/>
                </a:solidFill>
                <a:latin typeface="Segoe UI" panose="020B0502040204020203" pitchFamily="34" charset="0"/>
                <a:cs typeface="Segoe UI" panose="020B0502040204020203" pitchFamily="34" charset="0"/>
              </a:rPr>
              <a:t>Developed and published the Federal Camping Data Standard, the first step towards improving the structure and quality of the campground and campsite data used on Recreation.gov and all participating agency websites.  This data is also available to third parties.</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p>
          <a:p>
            <a:pPr>
              <a:buSzPct val="75000"/>
            </a:pPr>
            <a:r>
              <a:rPr lang="en-US" sz="1100" dirty="0">
                <a:solidFill>
                  <a:schemeClr val="bg2"/>
                </a:solidFill>
                <a:latin typeface="Segoe UI" panose="020B0502040204020203" pitchFamily="34" charset="0"/>
                <a:cs typeface="Segoe UI" panose="020B0502040204020203" pitchFamily="34" charset="0"/>
              </a:rPr>
              <a:t>Conduct public user engagement and testing among a more diverse set of customers.</a:t>
            </a:r>
          </a:p>
          <a:p>
            <a:pPr>
              <a:buSzPct val="75000"/>
            </a:pPr>
            <a:r>
              <a:rPr lang="en-US" sz="1100" dirty="0">
                <a:solidFill>
                  <a:schemeClr val="bg2"/>
                </a:solidFill>
                <a:latin typeface="Segoe UI" panose="020B0502040204020203" pitchFamily="34" charset="0"/>
                <a:cs typeface="Segoe UI" panose="020B0502040204020203" pitchFamily="34" charset="0"/>
              </a:rPr>
              <a:t>Offer more online services to better meet the needs of facility managers and the public alike.</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dirty="0"/>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1152475"/>
            <a:ext cx="7963469" cy="3416400"/>
          </a:xfrm>
          <a:prstGeom prst="rect">
            <a:avLst/>
          </a:prstGeom>
        </p:spPr>
        <p:txBody>
          <a:bodyPr spcFirstLastPara="1" wrap="square" lIns="91425" tIns="91425" rIns="91425" bIns="91425" anchor="t" anchorCtr="0">
            <a:normAutofit/>
          </a:bodyPr>
          <a:lstStyle/>
          <a:p>
            <a:pPr marL="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0" indent="0">
              <a:buNone/>
            </a:pPr>
            <a:r>
              <a:rPr lang="en-US" sz="1100" dirty="0"/>
              <a:t>In March 2020, COVID-19 caused a flash transformation for many agencies and their digital platforms, including Recreation.gov. Traffic to the site plummeted, parks and forests closed, and international and domestic visitors canceled reservations.</a:t>
            </a:r>
          </a:p>
          <a:p>
            <a:pPr marL="0" indent="0"/>
            <a:endParaRPr lang="en-US" sz="1100" dirty="0"/>
          </a:p>
          <a:p>
            <a:pPr marL="0" indent="0">
              <a:buNone/>
            </a:pPr>
            <a:r>
              <a:rPr lang="en-US" sz="1100" dirty="0"/>
              <a:t>For Recreation.gov, key goals were keeping facility staff safe, keeping the public safe and informed to help them recreate responsibly during the pandemic, and ensuring that our teams were safe and well connected. Together, we managed thousands of closures, communications, and refunds.</a:t>
            </a:r>
          </a:p>
          <a:p>
            <a:pPr marL="0" indent="0">
              <a:buNone/>
            </a:pPr>
            <a:endParaRPr lang="en-US" sz="1100" dirty="0"/>
          </a:p>
          <a:p>
            <a:pPr marL="0" indent="0">
              <a:buNone/>
            </a:pPr>
            <a:r>
              <a:rPr lang="en-US" sz="1100" dirty="0"/>
              <a:t>As locations started to reopen, we pivoted to deploy services that helped facilities and visitors, including building on existing Recreation.gov functionality to offer Entry Tickets, deploying site-specific and activity passes that allowed us to convert more inventory to online purchases, and responding to thousands of visitor and field staff questions. </a:t>
            </a: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solidFill>
                  <a:schemeClr val="bg2"/>
                </a:solidFill>
                <a:latin typeface="Segoe UI" panose="020B0502040204020203" pitchFamily="34" charset="0"/>
                <a:cs typeface="Segoe UI" panose="020B0502040204020203" pitchFamily="34" charset="0"/>
              </a:rPr>
              <a:t>The Recreation.gov reservation and trip-planning platform is a one-stop resource for all Americans and international visitors to learn about, make reservations for, and plan trips to Federal lands and waters recreation opportunities throughout the country.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100" dirty="0">
                <a:solidFill>
                  <a:schemeClr val="bg2"/>
                </a:solidFill>
                <a:latin typeface="Segoe UI" panose="020B0502040204020203" pitchFamily="34" charset="0"/>
                <a:cs typeface="Segoe UI" panose="020B0502040204020203" pitchFamily="34" charset="0"/>
              </a:rPr>
              <a:t>It is important to note that Recreation.gov does not collect data other than what is necessary to complete a transaction, which does not include details related to ability, race, identity, gender, etc.  We are aware, however, of limitations for people with varying abilities related to campsite and other recreation site details and features such as fire ring and grill height, picnic table dimensions, slope angle, campsite surface materials (e.g., gravel, asphalt, dirt, etc.), and more details.  </a:t>
            </a:r>
          </a:p>
          <a:p>
            <a:pPr marL="114300" indent="0">
              <a:buSzPct val="75000"/>
              <a:buNone/>
            </a:pPr>
            <a:endParaRPr lang="en-US" sz="1300" b="1" dirty="0">
              <a:solidFill>
                <a:schemeClr val="bg2"/>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100" dirty="0">
                <a:solidFill>
                  <a:schemeClr val="bg2"/>
                </a:solidFill>
                <a:latin typeface="Segoe UI" panose="020B0502040204020203" pitchFamily="34" charset="0"/>
                <a:cs typeface="Segoe UI" panose="020B0502040204020203" pitchFamily="34" charset="0"/>
              </a:rPr>
              <a:t>The Recreation.gov team will continue to listen to our users to understand their needs and create opportunities for the agencies to display more details that will assist with site selection and other trip-planning details for people of all abilities and mobility.</a:t>
            </a: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Customer Research</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Customer research will recruit from a more diverse array of Recreation.gov visitors to continually improve the service and increase customer satisfaction among all user groups.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Federal lands are intended to be enjoyed by all people and we want to ensure the platform provides a positive user experience by all who use it to plan and reserve their trips.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R1S and BAH Customer Experience and Product teams.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a:buSzPct val="75000"/>
            </a:pPr>
            <a:r>
              <a:rPr lang="en-US" sz="1200" dirty="0">
                <a:latin typeface="Segoe UI" panose="020B0502040204020203" pitchFamily="34" charset="0"/>
                <a:cs typeface="Segoe UI" panose="020B0502040204020203" pitchFamily="34" charset="0"/>
              </a:rPr>
              <a:t>For significant new features or design change, we will conduct user-testing with a diverse group of users. </a:t>
            </a:r>
          </a:p>
          <a:p>
            <a:pPr>
              <a:buSzPct val="75000"/>
            </a:pPr>
            <a:r>
              <a:rPr lang="en-US" sz="1200" dirty="0">
                <a:latin typeface="Segoe UI" panose="020B0502040204020203" pitchFamily="34" charset="0"/>
                <a:cs typeface="Segoe UI" panose="020B0502040204020203" pitchFamily="34" charset="0"/>
              </a:rPr>
              <a:t>Capture a baseline. Conduct interviews and focus groups with a diverse group of users to better understand the barriers to using Recreation.gov.</a:t>
            </a:r>
          </a:p>
          <a:p>
            <a:pPr>
              <a:buSzPct val="75000"/>
            </a:pPr>
            <a:r>
              <a:rPr lang="en-US" sz="1200" dirty="0">
                <a:latin typeface="Segoe UI" panose="020B0502040204020203" pitchFamily="34" charset="0"/>
                <a:cs typeface="Segoe UI" panose="020B0502040204020203" pitchFamily="34" charset="0"/>
              </a:rPr>
              <a:t>Develop strategies for removing or eliminating barriers.</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1200" dirty="0">
                <a:latin typeface="Segoe UI" panose="020B0502040204020203" pitchFamily="34" charset="0"/>
                <a:cs typeface="Segoe UI" panose="020B0502040204020203" pitchFamily="34" charset="0"/>
              </a:rPr>
              <a:t>Customer Satisfaction survey (metrics such as likelihood to recommend, task success, and qualitative feedback) with specific user groups</a:t>
            </a:r>
          </a:p>
          <a:p>
            <a:pPr>
              <a:buSzPct val="75000"/>
            </a:pPr>
            <a:r>
              <a:rPr lang="en-US" sz="1200" dirty="0">
                <a:latin typeface="Segoe UI" panose="020B0502040204020203" pitchFamily="34" charset="0"/>
                <a:cs typeface="Segoe UI" panose="020B0502040204020203" pitchFamily="34" charset="0"/>
              </a:rPr>
              <a:t>Qualitative feedback captured via interviews, focus groups, and usability testing</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1200" dirty="0">
                <a:latin typeface="Segoe UI" panose="020B0502040204020203" pitchFamily="34" charset="0"/>
                <a:cs typeface="Segoe UI" panose="020B0502040204020203" pitchFamily="34" charset="0"/>
              </a:rPr>
              <a:t>OMB approval for specific customer research initiatives.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FY22 Action Update: Expanding online services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200" dirty="0">
                <a:latin typeface="Segoe UI" panose="020B0502040204020203" pitchFamily="34" charset="0"/>
                <a:cs typeface="Segoe UI" panose="020B0502040204020203" pitchFamily="34" charset="0"/>
              </a:rPr>
              <a:t>The demand for outdoor recreation opportunities is at an all-time high.  Expanding our services to offer more online services increases the convenience and options for our customers.  For example, we introduced a camping lottery for the high-demand Camp 4 location in Yosemite National Park to improve access and fairness.  We launched an early-access lottery feature for wilderness and climbing permits for Mount Rainier National Park which limits the number of users competing simultaneously for multi-night itineraries. In 2020, our team offered Christmas Tree permits for national forests throughout the country, which surpassed expectations.  The team plans to add other forest products like mushrooms and firewood to the menu of options for the 2021 season.  We are also planning to expand the offerings and features of the mobile app which will improve convenience as more visitors access the service through a mobile device.</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3200" dirty="0">
                <a:latin typeface="Segoe UI" panose="020B0502040204020203" pitchFamily="34" charset="0"/>
                <a:cs typeface="Segoe UI" panose="020B0502040204020203" pitchFamily="34" charset="0"/>
              </a:rPr>
              <a:t>Our promise is to continually improve the service. The voice of the customer helps guide where and when improvements are needed.  Now more than ever, visitors to our Federal lands and waters are seeking unique outdoor experiences, and our role is to help them connect to these spaces, while also supporting the local managers who are stewards of the lands and waters.</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200" dirty="0">
                <a:latin typeface="Segoe UI" panose="020B0502040204020203" pitchFamily="34" charset="0"/>
                <a:cs typeface="Segoe UI" panose="020B0502040204020203" pitchFamily="34" charset="0"/>
              </a:rPr>
              <a:t>Customer Experience, Product, and Marketing teams</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a:buSzPct val="75000"/>
            </a:pPr>
            <a:r>
              <a:rPr lang="en-US" sz="3200" dirty="0">
                <a:latin typeface="Segoe UI" panose="020B0502040204020203" pitchFamily="34" charset="0"/>
                <a:cs typeface="Segoe UI" panose="020B0502040204020203" pitchFamily="34" charset="0"/>
              </a:rPr>
              <a:t>Our teams are currently working to expand the Christmas Tree permits to also include other forest products, which will launch on Oct 1, 2021.</a:t>
            </a:r>
          </a:p>
          <a:p>
            <a:pPr>
              <a:buSzPct val="75000"/>
            </a:pPr>
            <a:r>
              <a:rPr lang="en-US" sz="3200" dirty="0">
                <a:latin typeface="Segoe UI" panose="020B0502040204020203" pitchFamily="34" charset="0"/>
                <a:cs typeface="Segoe UI" panose="020B0502040204020203" pitchFamily="34" charset="0"/>
              </a:rPr>
              <a:t>Expanding services on the mobile app is an ongoing effort, and our teams will be rolling our new features throughout 2021/22.</a:t>
            </a:r>
          </a:p>
          <a:p>
            <a:pPr>
              <a:buSzPct val="75000"/>
            </a:pPr>
            <a:r>
              <a:rPr lang="en-US" sz="3200" dirty="0">
                <a:latin typeface="Segoe UI" panose="020B0502040204020203" pitchFamily="34" charset="0"/>
                <a:cs typeface="Segoe UI" panose="020B0502040204020203" pitchFamily="34" charset="0"/>
              </a:rPr>
              <a:t>We will offer new services to more locations as they identify their needs to manage visitation.</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3200" dirty="0">
                <a:latin typeface="Segoe UI" panose="020B0502040204020203" pitchFamily="34" charset="0"/>
                <a:cs typeface="Segoe UI" panose="020B0502040204020203" pitchFamily="34" charset="0"/>
              </a:rPr>
              <a:t>CSAT feedback (Net Promoter Score)</a:t>
            </a:r>
          </a:p>
          <a:p>
            <a:pPr>
              <a:buSzPct val="75000"/>
            </a:pPr>
            <a:r>
              <a:rPr lang="en-US" sz="3200" dirty="0">
                <a:latin typeface="Segoe UI" panose="020B0502040204020203" pitchFamily="34" charset="0"/>
                <a:cs typeface="Segoe UI" panose="020B0502040204020203" pitchFamily="34" charset="0"/>
              </a:rPr>
              <a:t>Website conversion rates</a:t>
            </a:r>
          </a:p>
          <a:p>
            <a:pPr>
              <a:buSzPct val="75000"/>
            </a:pPr>
            <a:r>
              <a:rPr lang="en-US" sz="3200" dirty="0">
                <a:latin typeface="Segoe UI" panose="020B0502040204020203" pitchFamily="34" charset="0"/>
                <a:cs typeface="Segoe UI" panose="020B0502040204020203" pitchFamily="34" charset="0"/>
              </a:rPr>
              <a:t>Reduced negative comments around lack of availability</a:t>
            </a:r>
          </a:p>
          <a:p>
            <a:pPr>
              <a:buSzPct val="75000"/>
            </a:pPr>
            <a:r>
              <a:rPr lang="en-US" sz="3200" dirty="0">
                <a:latin typeface="Segoe UI" panose="020B0502040204020203" pitchFamily="34" charset="0"/>
                <a:cs typeface="Segoe UI" panose="020B0502040204020203" pitchFamily="34" charset="0"/>
              </a:rPr>
              <a:t>Contact Center call volume (indicating increased ability to self-serve)	</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2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3200" dirty="0">
                <a:latin typeface="Segoe UI" panose="020B0502040204020203" pitchFamily="34" charset="0"/>
                <a:cs typeface="Segoe UI" panose="020B0502040204020203" pitchFamily="34" charset="0"/>
              </a:rPr>
              <a:t>Our teams are prepared to implement these actions.</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Implement a data standard for all Federal land agencies managing campgrounds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47500" lnSpcReduction="20000"/>
          </a:bodyPr>
          <a:lstStyle/>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None/>
            </a:pPr>
            <a:r>
              <a:rPr lang="en-US" sz="1600" dirty="0">
                <a:latin typeface="Segoe UI" panose="020B0502040204020203" pitchFamily="34" charset="0"/>
                <a:cs typeface="Segoe UI" panose="020B0502040204020203" pitchFamily="34" charset="0"/>
              </a:rPr>
              <a:t>Implement a widely accepted data standard for all Federal land agencies that manage campgrounds which will make it easier for campground information to be accessed, exchanged, and used among agencies and by the public.  The data standard will apply to all federal land agencies.</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Why is this a priority?</a:t>
            </a:r>
          </a:p>
          <a:p>
            <a:pPr marL="114300" indent="0">
              <a:buNone/>
            </a:pPr>
            <a:r>
              <a:rPr lang="en-US" sz="1600" dirty="0">
                <a:latin typeface="Segoe UI" panose="020B0502040204020203" pitchFamily="34" charset="0"/>
                <a:cs typeface="Segoe UI" panose="020B0502040204020203" pitchFamily="34" charset="0"/>
              </a:rPr>
              <a:t>The </a:t>
            </a:r>
            <a:r>
              <a:rPr lang="en-US" sz="1600" b="1" dirty="0">
                <a:latin typeface="Segoe UI" panose="020B0502040204020203" pitchFamily="34" charset="0"/>
                <a:cs typeface="Segoe UI" panose="020B0502040204020203" pitchFamily="34" charset="0"/>
              </a:rPr>
              <a:t>Federal Camping Data Standard (FCDS):</a:t>
            </a:r>
            <a:endParaRPr lang="en-US" sz="1600" dirty="0">
              <a:latin typeface="Segoe UI" panose="020B0502040204020203" pitchFamily="34" charset="0"/>
              <a:cs typeface="Segoe UI" panose="020B0502040204020203" pitchFamily="34" charset="0"/>
            </a:endParaRPr>
          </a:p>
          <a:p>
            <a:pPr>
              <a:buSzPct val="75000"/>
            </a:pPr>
            <a:r>
              <a:rPr lang="en-US" sz="1700" dirty="0">
                <a:latin typeface="Segoe UI" panose="020B0502040204020203" pitchFamily="34" charset="0"/>
                <a:cs typeface="Segoe UI" panose="020B0502040204020203" pitchFamily="34" charset="0"/>
              </a:rPr>
              <a:t>Identifies a common set of standardized terminology that can be consistently applied to a core set of campground information.</a:t>
            </a:r>
          </a:p>
          <a:p>
            <a:pPr lvl="0">
              <a:buSzPct val="75000"/>
            </a:pPr>
            <a:r>
              <a:rPr lang="en-US" sz="1700" dirty="0">
                <a:latin typeface="Segoe UI" panose="020B0502040204020203" pitchFamily="34" charset="0"/>
                <a:cs typeface="Segoe UI" panose="020B0502040204020203" pitchFamily="34" charset="0"/>
              </a:rPr>
              <a:t>Can be incorporated into existing databases and/or used to crosswalk existing agency data to enable combining or sharing information at a Federal/multi-jurisdictional level.</a:t>
            </a:r>
          </a:p>
          <a:p>
            <a:pPr lvl="0">
              <a:buSzPct val="75000"/>
            </a:pPr>
            <a:r>
              <a:rPr lang="en-US" sz="1700" dirty="0">
                <a:latin typeface="Segoe UI" panose="020B0502040204020203" pitchFamily="34" charset="0"/>
                <a:cs typeface="Segoe UI" panose="020B0502040204020203" pitchFamily="34" charset="0"/>
              </a:rPr>
              <a:t>Contributes to the Federal Government's ongoing pursuit of improving efficiency.</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600" dirty="0">
                <a:latin typeface="Segoe UI" panose="020B0502040204020203" pitchFamily="34" charset="0"/>
                <a:cs typeface="Segoe UI" panose="020B0502040204020203" pitchFamily="34" charset="0"/>
              </a:rPr>
              <a:t>Recreation One Stop and Booz Allen Teams are taking a lead role among data stewards for all of the participating federal agencies.</a:t>
            </a:r>
          </a:p>
          <a:p>
            <a:pPr marL="114300" indent="0">
              <a:buSzPct val="75000"/>
              <a:buNone/>
            </a:pPr>
            <a:endParaRPr lang="en-US" sz="16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a:buSzPct val="75000"/>
            </a:pPr>
            <a:r>
              <a:rPr lang="en-US" sz="1600" dirty="0">
                <a:latin typeface="Segoe UI" panose="020B0502040204020203" pitchFamily="34" charset="0"/>
                <a:cs typeface="Segoe UI" panose="020B0502040204020203" pitchFamily="34" charset="0"/>
              </a:rPr>
              <a:t>Host and maintain a central repository for the </a:t>
            </a:r>
            <a:r>
              <a:rPr lang="en-US" sz="1600" dirty="0">
                <a:latin typeface="Segoe UI" panose="020B0502040204020203" pitchFamily="34" charset="0"/>
                <a:cs typeface="Segoe UI" panose="020B0502040204020203" pitchFamily="34" charset="0"/>
                <a:hlinkClick r:id="rId3"/>
              </a:rPr>
              <a:t>Federal Campground Data Standards </a:t>
            </a:r>
            <a:r>
              <a:rPr lang="en-US" sz="1600" dirty="0">
                <a:latin typeface="Segoe UI" panose="020B0502040204020203" pitchFamily="34" charset="0"/>
                <a:cs typeface="Segoe UI" panose="020B0502040204020203" pitchFamily="34" charset="0"/>
              </a:rPr>
              <a:t>documentation.</a:t>
            </a:r>
          </a:p>
          <a:p>
            <a:pPr>
              <a:buSzPct val="75000"/>
            </a:pPr>
            <a:r>
              <a:rPr lang="en-US" sz="1600" dirty="0">
                <a:latin typeface="Segoe UI" panose="020B0502040204020203" pitchFamily="34" charset="0"/>
                <a:cs typeface="Segoe UI" panose="020B0502040204020203" pitchFamily="34" charset="0"/>
              </a:rPr>
              <a:t>Convene the interagency data steward group quarterly to review, provide feedback and modify the standards as appropriate and needed. </a:t>
            </a:r>
          </a:p>
          <a:p>
            <a:pPr>
              <a:buSzPct val="75000"/>
            </a:pPr>
            <a:r>
              <a:rPr lang="en-US" sz="1600" dirty="0">
                <a:latin typeface="Segoe UI" panose="020B0502040204020203" pitchFamily="34" charset="0"/>
                <a:cs typeface="Segoe UI" panose="020B0502040204020203" pitchFamily="34" charset="0"/>
              </a:rPr>
              <a:t>Ensure Recreation.gov displays the data appropriately to the public.</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1600" dirty="0">
                <a:latin typeface="Segoe UI" panose="020B0502040204020203" pitchFamily="34" charset="0"/>
                <a:cs typeface="Segoe UI" panose="020B0502040204020203" pitchFamily="34" charset="0"/>
              </a:rPr>
              <a:t>Reduced confusion among customers about campground amenities and features across all agencies, which can be monitored from Contact Center and website survey results.</a:t>
            </a:r>
          </a:p>
          <a:p>
            <a:pPr>
              <a:buSzPct val="75000"/>
            </a:pPr>
            <a:r>
              <a:rPr lang="en-US" sz="1600" dirty="0">
                <a:latin typeface="Segoe UI" panose="020B0502040204020203" pitchFamily="34" charset="0"/>
                <a:cs typeface="Segoe UI" panose="020B0502040204020203" pitchFamily="34" charset="0"/>
              </a:rPr>
              <a:t>Increased satisfaction among visitors measured through website and Contact Center customer satisfaction surveys.</a:t>
            </a:r>
          </a:p>
          <a:p>
            <a:pPr>
              <a:buSzPct val="75000"/>
            </a:pPr>
            <a:r>
              <a:rPr lang="en-US" sz="1600" dirty="0">
                <a:solidFill>
                  <a:schemeClr val="tx1"/>
                </a:solidFill>
                <a:latin typeface="Segoe UI" panose="020B0502040204020203" pitchFamily="34" charset="0"/>
                <a:cs typeface="Segoe UI" panose="020B0502040204020203" pitchFamily="34" charset="0"/>
              </a:rPr>
              <a:t>Contact Center call volume (indicating increased ability to self-serve)	</a:t>
            </a:r>
          </a:p>
          <a:p>
            <a:pPr marL="114300" indent="0">
              <a:buSzPct val="75000"/>
              <a:buNone/>
            </a:pPr>
            <a:endParaRPr lang="en-US" sz="1600" dirty="0">
              <a:latin typeface="Segoe UI" panose="020B0502040204020203" pitchFamily="34" charset="0"/>
              <a:cs typeface="Segoe UI" panose="020B0502040204020203" pitchFamily="34" charset="0"/>
            </a:endParaRPr>
          </a:p>
          <a:p>
            <a:pPr marL="114300" indent="0">
              <a:buSzPct val="75000"/>
              <a:buNone/>
            </a:pPr>
            <a:r>
              <a:rPr lang="en-US" sz="1600" b="1" dirty="0">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1600" dirty="0">
                <a:latin typeface="Segoe UI" panose="020B0502040204020203" pitchFamily="34" charset="0"/>
                <a:cs typeface="Segoe UI" panose="020B0502040204020203" pitchFamily="34" charset="0"/>
              </a:rPr>
              <a:t>We have the measuring tools in place to collect this information.</a:t>
            </a:r>
          </a:p>
        </p:txBody>
      </p:sp>
    </p:spTree>
    <p:extLst>
      <p:ext uri="{BB962C8B-B14F-4D97-AF65-F5344CB8AC3E}">
        <p14:creationId xmlns:p14="http://schemas.microsoft.com/office/powerpoint/2010/main" val="1705779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Personalize Recreation.gov</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Personalization and accelerators to improve the experience of visitors who create a </a:t>
            </a:r>
            <a:r>
              <a:rPr lang="en-US" sz="1200" dirty="0" err="1">
                <a:latin typeface="Segoe UI" panose="020B0502040204020203" pitchFamily="34" charset="0"/>
                <a:cs typeface="Segoe UI" panose="020B0502040204020203" pitchFamily="34" charset="0"/>
              </a:rPr>
              <a:t>Recreation.gov</a:t>
            </a:r>
            <a:r>
              <a:rPr lang="en-US" sz="1200" dirty="0">
                <a:latin typeface="Segoe UI" panose="020B0502040204020203" pitchFamily="34" charset="0"/>
                <a:cs typeface="Segoe UI" panose="020B0502040204020203" pitchFamily="34" charset="0"/>
              </a:rPr>
              <a:t> account.</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More than 25% of our website visitors use Recreation.gov at least once a month; about half of those visit one or more times per week. We should use the information those visitors have provided to improve and streamline the experience of these return visitors.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Customer Experience, Product, and Marketing teams</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a:buSzPct val="75000"/>
              <a:buFontTx/>
              <a:buChar char="-"/>
            </a:pPr>
            <a:r>
              <a:rPr lang="en-US" sz="1200" dirty="0">
                <a:latin typeface="Segoe UI" panose="020B0502040204020203" pitchFamily="34" charset="0"/>
                <a:cs typeface="Segoe UI" panose="020B0502040204020203" pitchFamily="34" charset="0"/>
              </a:rPr>
              <a:t>Make viewing history accessible from the global navigation and/or home page</a:t>
            </a:r>
          </a:p>
          <a:p>
            <a:pPr>
              <a:buSzPct val="75000"/>
              <a:buFontTx/>
              <a:buChar char="-"/>
            </a:pPr>
            <a:r>
              <a:rPr lang="en-US" sz="1200" dirty="0">
                <a:latin typeface="Segoe UI" panose="020B0502040204020203" pitchFamily="34" charset="0"/>
                <a:cs typeface="Segoe UI" panose="020B0502040204020203" pitchFamily="34" charset="0"/>
              </a:rPr>
              <a:t>Expand Trip Preferences options</a:t>
            </a:r>
          </a:p>
          <a:p>
            <a:pPr>
              <a:buSzPct val="75000"/>
              <a:buFontTx/>
              <a:buChar char="-"/>
            </a:pPr>
            <a:r>
              <a:rPr lang="en-US" sz="1200" dirty="0">
                <a:latin typeface="Segoe UI" panose="020B0502040204020203" pitchFamily="34" charset="0"/>
                <a:cs typeface="Segoe UI" panose="020B0502040204020203" pitchFamily="34" charset="0"/>
              </a:rPr>
              <a:t>Incorporate the visitors Trip Preferences in the homepage, gateway and recommendation content.  </a:t>
            </a:r>
          </a:p>
          <a:p>
            <a:pPr>
              <a:buSzPct val="75000"/>
              <a:buFontTx/>
              <a:buChar char="-"/>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buFontTx/>
              <a:buChar char="-"/>
            </a:pPr>
            <a:r>
              <a:rPr lang="en-US" sz="1200" dirty="0">
                <a:latin typeface="Segoe UI" panose="020B0502040204020203" pitchFamily="34" charset="0"/>
                <a:cs typeface="Segoe UI" panose="020B0502040204020203" pitchFamily="34" charset="0"/>
              </a:rPr>
              <a:t>Conversion Rate</a:t>
            </a:r>
          </a:p>
          <a:p>
            <a:pPr>
              <a:buSzPct val="75000"/>
              <a:buFontTx/>
              <a:buChar char="-"/>
            </a:pPr>
            <a:r>
              <a:rPr lang="en-US" sz="1200" dirty="0">
                <a:latin typeface="Segoe UI" panose="020B0502040204020203" pitchFamily="34" charset="0"/>
                <a:cs typeface="Segoe UI" panose="020B0502040204020203" pitchFamily="34" charset="0"/>
              </a:rPr>
              <a:t>CSAT (Net Promoter Score)</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More detailed requirements, informed by customer research into what would be most helpful and how they would like to access these personalization options.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5308160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4429</TotalTime>
  <Words>1840</Words>
  <Application>Microsoft Office PowerPoint</Application>
  <PresentationFormat>On-screen Show (16:9)</PresentationFormat>
  <Paragraphs>125</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Public Sans Thin</vt:lpstr>
      <vt:lpstr>Segoe UI</vt:lpstr>
      <vt:lpstr>Public Sans</vt:lpstr>
      <vt:lpstr>Arial</vt:lpstr>
      <vt:lpstr>Simple Light</vt:lpstr>
      <vt:lpstr>FY23 CX Action Plan Recreation One Stop/Recreation.gov US Department of Agriculture</vt:lpstr>
      <vt:lpstr>FY21 Capacity Assessment Reflection Summary</vt:lpstr>
      <vt:lpstr>Adapting Service During a Global Pandemic</vt:lpstr>
      <vt:lpstr>HISP Equity Reflection</vt:lpstr>
      <vt:lpstr>FY22 Action Update: Customer Research</vt:lpstr>
      <vt:lpstr>FY22 Action Update: Expanding online services</vt:lpstr>
      <vt:lpstr>FY23 Commit to Action: Implement a data standard for all Federal land agencies managing campgrounds</vt:lpstr>
      <vt:lpstr>FY23 Commit to Action: Personalize Recreation.gov</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76</cp:revision>
  <dcterms:modified xsi:type="dcterms:W3CDTF">2022-01-26T20:31:01Z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2022-01-26T20:27:39Z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3e48b170-9575-47a3-8922-c32b5ef6d009</vt:lpwstr>
  </property>
  <property fmtid="{D5CDD505-2E9C-101B-9397-08002B2CF9AE}" pid="8" name="MSIP_Label_ea60d57e-af5b-4752-ac57-3e4f28ca11dc_ContentBits">
    <vt:lpwstr>0</vt:lpwstr>
  </property>
</Properties>
</file>